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8" r:id="rId5"/>
    <p:sldId id="257" r:id="rId6"/>
    <p:sldId id="258" r:id="rId7"/>
    <p:sldId id="259" r:id="rId8"/>
    <p:sldId id="260" r:id="rId9"/>
    <p:sldId id="262" r:id="rId10"/>
    <p:sldId id="261" r:id="rId11"/>
    <p:sldId id="264" r:id="rId12"/>
    <p:sldId id="263" r:id="rId13"/>
    <p:sldId id="265" r:id="rId14"/>
    <p:sldId id="267" r:id="rId15"/>
    <p:sldId id="266" r:id="rId16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5A3"/>
    <a:srgbClr val="2EBAC9"/>
    <a:srgbClr val="EC9F88"/>
    <a:srgbClr val="BBD578"/>
    <a:srgbClr val="D3E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1"/>
    <p:restoredTop sz="96259"/>
  </p:normalViewPr>
  <p:slideViewPr>
    <p:cSldViewPr snapToGrid="0" snapToObjects="1">
      <p:cViewPr varScale="1">
        <p:scale>
          <a:sx n="107" d="100"/>
          <a:sy n="107" d="100"/>
        </p:scale>
        <p:origin x="7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74596-8B82-45C7-AE93-3297CC69F311}" type="datetimeFigureOut">
              <a:rPr lang="en-GB" smtClean="0"/>
              <a:t>28/01/2022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96DD2-4C87-4760-B016-D0012F25A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87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43C17-F281-4A9F-A6AE-A5CE89FFB5BD}" type="datetimeFigureOut">
              <a:rPr lang="bg-BG" smtClean="0"/>
              <a:t>28.1.2022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DBFE8-6936-4F53-8310-D9718F5018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3298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DBFE8-6936-4F53-8310-D9718F5018BC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024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7498A2-CFC8-0346-BD5B-502878AB3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DAD4DB-0AF2-8F4F-8700-6E24D6B9F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FEE2FC-6D3B-C141-95E1-B69FB014F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C7DD75-6429-B042-996A-350089A4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52B2A2-5F38-934B-98F5-DB464E13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747DD7-6914-AB40-844A-51282BD79D03}"/>
              </a:ext>
            </a:extLst>
          </p:cNvPr>
          <p:cNvSpPr/>
          <p:nvPr userDrawn="1"/>
        </p:nvSpPr>
        <p:spPr>
          <a:xfrm>
            <a:off x="0" y="5715001"/>
            <a:ext cx="12192000" cy="1143000"/>
          </a:xfrm>
          <a:prstGeom prst="rect">
            <a:avLst/>
          </a:prstGeom>
          <a:gradFill flip="none" rotWithShape="1">
            <a:gsLst>
              <a:gs pos="0">
                <a:srgbClr val="B0DBD7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FF4383-ABBD-904F-B465-A0EFAF4AFD96}"/>
              </a:ext>
            </a:extLst>
          </p:cNvPr>
          <p:cNvSpPr/>
          <p:nvPr userDrawn="1"/>
        </p:nvSpPr>
        <p:spPr>
          <a:xfrm>
            <a:off x="0" y="0"/>
            <a:ext cx="10972800" cy="1219200"/>
          </a:xfrm>
          <a:prstGeom prst="rect">
            <a:avLst/>
          </a:prstGeom>
          <a:solidFill>
            <a:srgbClr val="76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EF76044-251A-0142-B850-C99695E57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3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1C4BE8-5DFC-8E41-87EA-450BDD215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B75F4B5-0F02-B449-A18D-243C10FCF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68447C-6C86-594B-ACED-68CFB861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B510E2-23C4-8C4C-A3D3-4C903594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CE604E-ECC8-B645-B17F-0B043CE9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44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8D9DA02-45D3-6D47-AD8A-A12D3DE8C9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E47113-8550-BD42-B0C3-747C10613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92BA57-C1F3-2E4D-A626-F697B1BB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C181B2-B853-8541-A1AA-35ACC922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7C87F8-9989-AC41-9806-89BAC09E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83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575B32-0D98-224D-90DD-110BC41FA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C12B5D-E432-F44D-8CDE-EEF74C4A0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547A01-7E47-A440-9C4B-EEA6DD3B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D30B02-302A-1647-A8F9-80E6CF931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3B6579-0F65-2942-A3BE-6628BA86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83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5D9283-E6FA-8D4E-A10D-2CDC93F6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D7BF3A-4B1C-EC44-9F64-9C49F6D1A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C00F9A-66D6-C54F-9C3A-12E5BBDE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CBA275-A511-404F-BE93-30D20B60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D64366-48FE-4147-B070-D5FABFB9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22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AC6511-5E4A-5F4B-9715-1DE48D7F7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D29FD7-CA2E-3E48-AF83-D318F8D22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FEFC40-6534-D047-8C64-F247D5F86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1F3782-25CF-FA45-B51E-C25DF1CD0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290333-0751-1444-867D-A74B803D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6484E4-A5AB-1F4F-B744-89A87F52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00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48A66-6690-1147-A8A1-7FBBB5DB6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E3C590-5F27-8342-B769-859582959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EB28EE-2D13-E740-9643-2AB107AB0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8C9B013-FC6C-B541-A9FC-9AB1A94CC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0C2997C-ABD5-D14A-98E5-F12C96D22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1549385-E0AB-6F4E-9082-CBAEC42D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A14F6E-F352-604B-B227-89102C29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CF3EB2F-48BE-344D-B548-702DDDDC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93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EBF559-C942-B34E-81C2-1586C8B7C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B81820-AD3D-F24E-A78B-B762AB77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488838-797C-1C43-8C1A-EC135826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919985-9E75-5E4C-97EB-8256C1C3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59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70C8227-3EF1-AB4B-B7B7-D44899E6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5956805-3BC2-0243-9725-E7DBEEEF8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E0692C-093D-E943-A3A0-D9C594C4A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1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12D81-8CF0-2946-8003-51F9A5606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762F7D-F0FE-E241-8317-4F3C8E945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4242F5-C59D-C44A-B79C-80049C9F9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321E87-1087-0A49-BFE5-69AD450F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33C075-3762-F64A-A4B7-E5474D5F1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8805FF-5D29-7943-BE04-8D48CB8E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85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5B0917-6DBB-A449-97EA-E1FF1FFB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37B443A-8D29-1942-A217-E87ACBA0AA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4E86E4-8C92-154C-9B1C-FACD659F5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98C98A-E238-5B44-8DB8-E22C2CE0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2FA8A5-23EC-024F-953B-9D8D5261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4DE844-5836-9D44-B1C3-89974B85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14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F240250-3F44-4846-B50C-5DC94B27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000FF6-0F15-2E45-9044-120B6B643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814CE7-5C6F-374A-8ABF-1DEC5245B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04C09-88F4-D14E-ABCD-B2D4AC3DE463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BE1BEB-7C57-8745-A700-2FA7E89F6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6D73EF-A9EC-094E-980B-D201E21F1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87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wetlandsday.org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amsar.org/about/the-wise-use-of-wetlands" TargetMode="External"/><Relationship Id="rId2" Type="http://schemas.openxmlformats.org/officeDocument/2006/relationships/hyperlink" Target="https://www.ramsar.org/sites/default/files/documents/library/factsheet2_wise_use_basics_0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sar.org/sites/default/files/documents/library/factsheet_wetland_restoration_peatlands_e.pdf#:~:text=Restoring%20drained%20peatlands%3A%20now%20an%20environmental%20imperative%20From,and%20the%20environment%20in%20a%20myriad%20of%20ways." TargetMode="External"/><Relationship Id="rId2" Type="http://schemas.openxmlformats.org/officeDocument/2006/relationships/hyperlink" Target="https://www.ramsar.org/sites/default/files/documents/library/factsheet_wetland_restoration_general_e_0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s://ramsar.org/sites/default/files/documents/library/factsheet_wetland_restoration_coastal_e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ramsar.org/news/summary-of-the-thirteenth-meeting-of-the-conference-of-the-parties-to-the-ramsar-convention-on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global-wetland-outlook.ramsar.org/" TargetMode="External"/><Relationship Id="rId4" Type="http://schemas.openxmlformats.org/officeDocument/2006/relationships/hyperlink" Target="https://www.ramsar.org/news/wetlands-worlds-most-valuable-ecosystem-disappearing-three-times-faster-than-forests-warns-ne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-wetland-outlook.ramsar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sar.org/sites/default/files/documents/library/151102_strp19_agenda_item_4.1_conventions_and_processes_sg.pdf" TargetMode="External"/><Relationship Id="rId2" Type="http://schemas.openxmlformats.org/officeDocument/2006/relationships/hyperlink" Target="https://www.ramsar.org/sites/default/files/documents/library/factsheet_wetland_restoration_general_e_0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s://www.ramsar.org/sites/default/files/documents/library/factsheet_wetland_restoration_peatlands_e.pdf#:~:text=Restoring%20drained%20peatlands%3A%20now%20an%20environmental%20imperative%20From,and%20the%20environment%20in%20a%20myriad%20of%20ways.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ramsar.org/sites/default/files/documents/library/wwd19_handout_e.pdf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amsar.org/news/summary-of-the-thirteenth-meeting-of-the-conference-of-the-parties-to-the-ramsar-convention-on" TargetMode="External"/><Relationship Id="rId5" Type="http://schemas.openxmlformats.org/officeDocument/2006/relationships/hyperlink" Target="https://ramsar50.org/wp-content/uploads/2021/02/Ramsar-50-Factsheet-BIODIVERSITY-English.pdf" TargetMode="External"/><Relationship Id="rId4" Type="http://schemas.openxmlformats.org/officeDocument/2006/relationships/hyperlink" Target="https://www.ramsar.org/sites/default/files/wwd16_hand-outs_desktop_print_eng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s.iucn.org/library/node/7212" TargetMode="External"/><Relationship Id="rId2" Type="http://schemas.openxmlformats.org/officeDocument/2006/relationships/hyperlink" Target="http://teebweb.org/about/approach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BF49338-84EE-5743-AB45-B9A322A04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9897" y="-148622"/>
            <a:ext cx="12208541" cy="68580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50A05A2B-1579-C746-80ED-98CB9CABDE00}"/>
              </a:ext>
            </a:extLst>
          </p:cNvPr>
          <p:cNvSpPr txBox="1">
            <a:spLocks/>
          </p:cNvSpPr>
          <p:nvPr/>
        </p:nvSpPr>
        <p:spPr>
          <a:xfrm>
            <a:off x="242047" y="5573984"/>
            <a:ext cx="9144000" cy="10649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ЦЕНИМ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bg-BG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УПРАВЛЯВАМЕ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bg-BG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ВЪЗСТАНОВЯВАМЕ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bg-BG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ОБИЧАМЕ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07F70-0AC6-CD47-BD04-E936005B7EBE}"/>
              </a:ext>
            </a:extLst>
          </p:cNvPr>
          <p:cNvSpPr txBox="1">
            <a:spLocks/>
          </p:cNvSpPr>
          <p:nvPr/>
        </p:nvSpPr>
        <p:spPr>
          <a:xfrm>
            <a:off x="9346293" y="5722351"/>
            <a:ext cx="2329952" cy="913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kern="0" dirty="0">
                <a:solidFill>
                  <a:srgbClr val="00657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www.worldwetlandsday.org</a:t>
            </a:r>
            <a:endParaRPr lang="en-US" sz="1200" kern="0" dirty="0">
              <a:solidFill>
                <a:srgbClr val="00657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r" fontAlgn="base">
              <a:lnSpc>
                <a:spcPts val="74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200" kern="0" dirty="0">
              <a:solidFill>
                <a:srgbClr val="00657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r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kern="0" dirty="0">
                <a:solidFill>
                  <a:srgbClr val="00657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</a:t>
            </a:r>
            <a:r>
              <a:rPr lang="en-US" sz="1200" kern="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ActForWetlands</a:t>
            </a:r>
            <a:endParaRPr lang="en-US" sz="1200" kern="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r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#WorldWetlandsDay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F8FFF741-8442-2A49-AA7E-921B5A221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5" y="343902"/>
            <a:ext cx="4284354" cy="198678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E056A7-6735-604A-9FA5-530F519A1B59}"/>
              </a:ext>
            </a:extLst>
          </p:cNvPr>
          <p:cNvSpPr txBox="1">
            <a:spLocks/>
          </p:cNvSpPr>
          <p:nvPr/>
        </p:nvSpPr>
        <p:spPr>
          <a:xfrm>
            <a:off x="242047" y="5081640"/>
            <a:ext cx="5020638" cy="85483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bg-BG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ВЛАЖНИТЕ ЗОНИ</a:t>
            </a:r>
            <a:endParaRPr lang="en-US" sz="5000" b="1" dirty="0">
              <a:solidFill>
                <a:schemeClr val="bg1"/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4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6">
            <a:extLst>
              <a:ext uri="{FF2B5EF4-FFF2-40B4-BE49-F238E27FC236}">
                <a16:creationId xmlns:a16="http://schemas.microsoft.com/office/drawing/2014/main" id="{162809EA-824A-FA4B-8C31-31DA69D534C7}"/>
              </a:ext>
            </a:extLst>
          </p:cNvPr>
          <p:cNvSpPr txBox="1">
            <a:spLocks/>
          </p:cNvSpPr>
          <p:nvPr/>
        </p:nvSpPr>
        <p:spPr>
          <a:xfrm>
            <a:off x="0" y="2740"/>
            <a:ext cx="939800" cy="1219349"/>
          </a:xfrm>
          <a:prstGeom prst="rect">
            <a:avLst/>
          </a:prstGeom>
          <a:solidFill>
            <a:srgbClr val="BBD578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b="1" dirty="0">
              <a:highlight>
                <a:srgbClr val="BAD578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1">
            <a:extLst>
              <a:ext uri="{FF2B5EF4-FFF2-40B4-BE49-F238E27FC236}">
                <a16:creationId xmlns:a16="http://schemas.microsoft.com/office/drawing/2014/main" id="{769FA345-C078-0B49-9CA0-629E2B273D6C}"/>
              </a:ext>
            </a:extLst>
          </p:cNvPr>
          <p:cNvSpPr txBox="1"/>
          <p:nvPr/>
        </p:nvSpPr>
        <p:spPr>
          <a:xfrm>
            <a:off x="246121" y="258818"/>
            <a:ext cx="818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59BDAA-6548-4C42-8874-28A073841633}"/>
              </a:ext>
            </a:extLst>
          </p:cNvPr>
          <p:cNvSpPr>
            <a:spLocks noGrp="1"/>
          </p:cNvSpPr>
          <p:nvPr/>
        </p:nvSpPr>
        <p:spPr>
          <a:xfrm>
            <a:off x="179294" y="2049853"/>
            <a:ext cx="7913057" cy="4705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Конвенцията определя разумното </a:t>
            </a:r>
            <a:r>
              <a:rPr lang="ru-RU" sz="1600" dirty="0" smtClean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ползване </a:t>
            </a:r>
            <a:r>
              <a:rPr lang="ru-RU" sz="1600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 „</a:t>
            </a:r>
            <a:r>
              <a:rPr lang="ru-RU" sz="1600" b="1" dirty="0" smtClean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поддържане </a:t>
            </a:r>
            <a:r>
              <a:rPr lang="ru-RU" sz="1600" b="1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екологичния характер на влажните зони</a:t>
            </a:r>
            <a:r>
              <a:rPr lang="ru-RU" sz="1600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постигнато чрез прилагане на екосистемни подходи, в контекста на устойчивото развитие</a:t>
            </a:r>
            <a:r>
              <a:rPr lang="ru-RU" sz="1600" dirty="0" smtClean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b="1" dirty="0"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Действията,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които насърчават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разумното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ползване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 влажните зони, включват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Приемане на национални планове, политики и законодателство за влажните зони —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или като част от по-широки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инициативи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Създаване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програми за инвентаризация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влажните зони, мониторинг,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изследвания, обучения, образование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информираност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обществото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Разработване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интегрирани планове за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разумно ползване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влажните зони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Включване 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заинтересованите страни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дискусиите от самото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начало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Инвентаризация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влажните зони и оценки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въздействието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Определяне на орган за изпълнение на плана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Мониторинг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Кандидатствай за обявяване като </a:t>
            </a:r>
            <a:r>
              <a:rPr lang="bg-BG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Рамсарско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място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rgbClr val="363A2F"/>
              </a:solidFill>
              <a:latin typeface="Georgia" panose="02040502050405020303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744A3A-9C76-4403-8A69-D22D909EE1F2}"/>
              </a:ext>
            </a:extLst>
          </p:cNvPr>
          <p:cNvSpPr txBox="1">
            <a:spLocks/>
          </p:cNvSpPr>
          <p:nvPr/>
        </p:nvSpPr>
        <p:spPr>
          <a:xfrm>
            <a:off x="9835080" y="6190891"/>
            <a:ext cx="2807554" cy="56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r>
              <a:rPr lang="bg-BG" sz="800" dirty="0" smtClean="0">
                <a:effectLst/>
                <a:ea typeface="Times New Roman" panose="02020603050405020304" pitchFamily="18" charset="0"/>
                <a:cs typeface="Raleway" pitchFamily="2" charset="0"/>
              </a:rPr>
              <a:t>Източници</a:t>
            </a:r>
            <a:r>
              <a:rPr lang="en-US" sz="800" dirty="0" smtClean="0">
                <a:effectLst/>
                <a:ea typeface="Times New Roman" panose="02020603050405020304" pitchFamily="18" charset="0"/>
                <a:cs typeface="Raleway" pitchFamily="2" charset="0"/>
              </a:rPr>
              <a:t>:</a:t>
            </a:r>
            <a:endParaRPr lang="en-US" sz="800" dirty="0">
              <a:effectLst/>
              <a:ea typeface="Times New Roman" panose="02020603050405020304" pitchFamily="18" charset="0"/>
              <a:cs typeface="Raleway" pitchFamily="2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r>
              <a:rPr lang="en-US" sz="800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factsheet2_wise_use_basics_0.pdf (ramsar.org)</a:t>
            </a:r>
            <a:endParaRPr lang="en-US" sz="800" dirty="0">
              <a:effectLst/>
              <a:ea typeface="Times New Roman" panose="02020603050405020304" pitchFamily="18" charset="0"/>
              <a:cs typeface="Raleway" pitchFamily="2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r>
              <a:rPr lang="en-US" sz="8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The Wise Use of wetlands | Ramsar</a:t>
            </a:r>
            <a:endParaRPr lang="en-US" sz="800" dirty="0"/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endParaRPr lang="en-US" sz="800" dirty="0">
              <a:effectLst/>
              <a:ea typeface="Times New Roman" panose="02020603050405020304" pitchFamily="18" charset="0"/>
              <a:cs typeface="Raleway" pitchFamily="2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B147D96-573D-498D-86E4-E67B752A13E2}"/>
              </a:ext>
            </a:extLst>
          </p:cNvPr>
          <p:cNvSpPr txBox="1">
            <a:spLocks/>
          </p:cNvSpPr>
          <p:nvPr/>
        </p:nvSpPr>
        <p:spPr>
          <a:xfrm>
            <a:off x="822237" y="1304979"/>
            <a:ext cx="10859630" cy="954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Разумното управление на влажните зони и устойчивото им </a:t>
            </a:r>
            <a:r>
              <a:rPr lang="ru-RU" sz="2200" b="1" dirty="0" smtClean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ползване </a:t>
            </a:r>
            <a:r>
              <a:rPr lang="ru-RU" sz="2200" b="1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запазва и поддържа здравето им</a:t>
            </a:r>
            <a:r>
              <a:rPr lang="en-US" sz="2200" b="1" dirty="0" smtClean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3AD02374-F617-5C4D-98D1-C305AA6B60DA}"/>
              </a:ext>
            </a:extLst>
          </p:cNvPr>
          <p:cNvSpPr txBox="1">
            <a:spLocks/>
          </p:cNvSpPr>
          <p:nvPr/>
        </p:nvSpPr>
        <p:spPr>
          <a:xfrm>
            <a:off x="961701" y="29423"/>
            <a:ext cx="10916444" cy="12755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Управлявайте влажните зони</a:t>
            </a: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DF5EDF-352E-4641-A641-E93B3C31E396}"/>
              </a:ext>
            </a:extLst>
          </p:cNvPr>
          <p:cNvSpPr/>
          <p:nvPr/>
        </p:nvSpPr>
        <p:spPr>
          <a:xfrm>
            <a:off x="8092351" y="2486723"/>
            <a:ext cx="3922295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Екологичният характер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включва характеристиките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влажната зона в даден момент — комбинацията от нейните компоненти, процеси, ползи и услуги.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2182A67-454E-094A-8CBC-7431A1301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7545" y="4687061"/>
            <a:ext cx="35306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6">
            <a:extLst>
              <a:ext uri="{FF2B5EF4-FFF2-40B4-BE49-F238E27FC236}">
                <a16:creationId xmlns:a16="http://schemas.microsoft.com/office/drawing/2014/main" id="{162809EA-824A-FA4B-8C31-31DA69D534C7}"/>
              </a:ext>
            </a:extLst>
          </p:cNvPr>
          <p:cNvSpPr txBox="1">
            <a:spLocks/>
          </p:cNvSpPr>
          <p:nvPr/>
        </p:nvSpPr>
        <p:spPr>
          <a:xfrm>
            <a:off x="0" y="2740"/>
            <a:ext cx="939800" cy="1219349"/>
          </a:xfrm>
          <a:prstGeom prst="rect">
            <a:avLst/>
          </a:prstGeom>
          <a:solidFill>
            <a:srgbClr val="EC9F88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b="1" dirty="0">
              <a:highlight>
                <a:srgbClr val="BAD578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1">
            <a:extLst>
              <a:ext uri="{FF2B5EF4-FFF2-40B4-BE49-F238E27FC236}">
                <a16:creationId xmlns:a16="http://schemas.microsoft.com/office/drawing/2014/main" id="{769FA345-C078-0B49-9CA0-629E2B273D6C}"/>
              </a:ext>
            </a:extLst>
          </p:cNvPr>
          <p:cNvSpPr txBox="1"/>
          <p:nvPr/>
        </p:nvSpPr>
        <p:spPr>
          <a:xfrm>
            <a:off x="296921" y="258818"/>
            <a:ext cx="818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89976A29-B72F-FE4D-B891-2F57591440EB}"/>
              </a:ext>
            </a:extLst>
          </p:cNvPr>
          <p:cNvSpPr txBox="1">
            <a:spLocks/>
          </p:cNvSpPr>
          <p:nvPr/>
        </p:nvSpPr>
        <p:spPr>
          <a:xfrm>
            <a:off x="939800" y="0"/>
            <a:ext cx="10916444" cy="12755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Възстановявайте изчезналите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деградирали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влажни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зони</a:t>
            </a:r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BB5BA8C-397A-0E46-9874-33245951759C}"/>
              </a:ext>
            </a:extLst>
          </p:cNvPr>
          <p:cNvSpPr>
            <a:spLocks noGrp="1"/>
          </p:cNvSpPr>
          <p:nvPr/>
        </p:nvSpPr>
        <p:spPr>
          <a:xfrm>
            <a:off x="296921" y="1533617"/>
            <a:ext cx="6825706" cy="47753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 </a:t>
            </a:r>
            <a:r>
              <a:rPr lang="ru-RU" sz="2400" b="1" dirty="0" smtClean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дейности </a:t>
            </a:r>
            <a:r>
              <a:rPr lang="ru-RU" sz="2400" b="1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възстановяване на влажните </a:t>
            </a:r>
            <a:r>
              <a:rPr lang="ru-RU" sz="2400" b="1" dirty="0" smtClean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зони</a:t>
            </a:r>
          </a:p>
          <a:p>
            <a:pPr lvl="1"/>
            <a:r>
              <a:rPr lang="bg-BG" sz="17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на водите</a:t>
            </a:r>
            <a:endParaRPr lang="en-US" sz="17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ru-RU" sz="17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Изследване на </a:t>
            </a:r>
            <a:r>
              <a:rPr lang="ru-RU" sz="17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водния поток и </a:t>
            </a:r>
            <a:r>
              <a:rPr lang="ru-RU" sz="17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мерки за хидроложко възстановяване</a:t>
            </a:r>
          </a:p>
          <a:p>
            <a:pPr lvl="2"/>
            <a:r>
              <a:rPr lang="ru-RU" sz="17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Изграждане на системи за смекчаване на </a:t>
            </a:r>
            <a:r>
              <a:rPr lang="ru-RU" sz="17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наводнения</a:t>
            </a:r>
          </a:p>
          <a:p>
            <a:pPr lvl="2"/>
            <a:r>
              <a:rPr lang="bg-BG" sz="17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Изграждане на зони за пречистване на дъждовни води</a:t>
            </a:r>
            <a:endParaRPr lang="en-US" sz="17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bg-BG" sz="17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Преовлажнени</a:t>
            </a:r>
            <a:r>
              <a:rPr lang="bg-BG" sz="17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торфища</a:t>
            </a:r>
            <a:endParaRPr lang="en-US" sz="17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bg-BG" sz="17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Възстановяване на </a:t>
            </a:r>
            <a:r>
              <a:rPr lang="bg-BG"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подходяща </a:t>
            </a:r>
            <a:r>
              <a:rPr lang="bg-BG" sz="17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растителност</a:t>
            </a:r>
          </a:p>
          <a:p>
            <a:pPr lvl="2"/>
            <a:r>
              <a:rPr lang="ru-RU" sz="17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Възстанов</a:t>
            </a:r>
            <a:r>
              <a:rPr lang="bg-BG" sz="17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яване</a:t>
            </a:r>
            <a:r>
              <a:rPr lang="bg-BG" sz="17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</a:t>
            </a:r>
            <a:r>
              <a:rPr lang="ru-RU" sz="17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мангрови гори и друга </a:t>
            </a:r>
            <a:r>
              <a:rPr lang="ru-RU" sz="17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растителност</a:t>
            </a:r>
            <a:endParaRPr lang="en-US" sz="1700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bg-BG" sz="17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Създаване на разсадници за производство на разсад</a:t>
            </a:r>
            <a:endParaRPr lang="en-US" sz="17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bg-BG" sz="17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на замърсяването</a:t>
            </a:r>
            <a:endParaRPr lang="en-US" sz="17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bg-BG" sz="17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Затваряне и премахване на незаконни постройки</a:t>
            </a:r>
            <a:endParaRPr lang="en-US" sz="17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bg-BG" sz="17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на твърдите отпадъци</a:t>
            </a:r>
            <a:endParaRPr lang="en-US" sz="17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bg-BG" sz="17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Провеждане на почиствания </a:t>
            </a:r>
            <a:endParaRPr lang="en-US" sz="17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bg-BG" sz="17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Включване на местната общност</a:t>
            </a:r>
            <a:endParaRPr lang="en-US" sz="17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bg-BG" sz="17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Извличане на знания от местните общности</a:t>
            </a:r>
            <a:endParaRPr lang="en-US" sz="17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ru-RU" sz="17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Създаване на системи </a:t>
            </a:r>
            <a:r>
              <a:rPr lang="ru-RU" sz="17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мониторинг за </a:t>
            </a:r>
            <a:r>
              <a:rPr lang="ru-RU" sz="17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се гарантира защитата и опазването на влажните </a:t>
            </a:r>
            <a:r>
              <a:rPr lang="ru-RU" sz="17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зони</a:t>
            </a:r>
          </a:p>
          <a:p>
            <a:pPr lvl="1"/>
            <a:r>
              <a:rPr lang="ru-RU" sz="17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Създаване на програми за публично-частно партньорство</a:t>
            </a:r>
            <a:endParaRPr lang="en-US" sz="17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56AF415-413B-44F2-A6BD-9503EA3D8D9F}"/>
              </a:ext>
            </a:extLst>
          </p:cNvPr>
          <p:cNvSpPr txBox="1">
            <a:spLocks/>
          </p:cNvSpPr>
          <p:nvPr/>
        </p:nvSpPr>
        <p:spPr>
          <a:xfrm>
            <a:off x="452709" y="6177826"/>
            <a:ext cx="2768668" cy="56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r>
              <a:rPr lang="bg-BG" sz="800" dirty="0" smtClean="0">
                <a:ea typeface="Times New Roman" panose="02020603050405020304" pitchFamily="18" charset="0"/>
                <a:cs typeface="Raleway" pitchFamily="2" charset="0"/>
              </a:rPr>
              <a:t>Източници</a:t>
            </a:r>
            <a:r>
              <a:rPr lang="en-US" sz="800" dirty="0" smtClean="0">
                <a:effectLst/>
                <a:ea typeface="Times New Roman" panose="02020603050405020304" pitchFamily="18" charset="0"/>
                <a:cs typeface="Raleway" pitchFamily="2" charset="0"/>
              </a:rPr>
              <a:t>:</a:t>
            </a:r>
            <a:endParaRPr lang="en-US" sz="800" dirty="0">
              <a:effectLst/>
              <a:ea typeface="Times New Roman" panose="02020603050405020304" pitchFamily="18" charset="0"/>
              <a:cs typeface="Raleway" pitchFamily="2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r>
              <a:rPr lang="en-US" sz="800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factsheet_wetland_restoration_general_e_0.pdf (ramsar.org)</a:t>
            </a:r>
            <a:endParaRPr lang="en-US" sz="800" dirty="0"/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r>
              <a:rPr lang="en-US" sz="8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factsheet_wetland_restoration_peatlands_e.pdf (ramsar.org)</a:t>
            </a:r>
            <a:endParaRPr lang="en-US" sz="800" dirty="0"/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r>
              <a:rPr lang="en-US" sz="800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factsheet_wetland_restoration_coastal_e.pdf (ramsar.org)</a:t>
            </a:r>
            <a:endParaRPr lang="en-US" sz="800" dirty="0"/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endParaRPr lang="en-US" sz="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Raleway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4A21A7-6CA6-7B40-A6D1-0E80720A0A8D}"/>
              </a:ext>
            </a:extLst>
          </p:cNvPr>
          <p:cNvSpPr/>
          <p:nvPr/>
        </p:nvSpPr>
        <p:spPr>
          <a:xfrm>
            <a:off x="7216588" y="2271806"/>
            <a:ext cx="4752377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Десетилетието на ООН за възстановяване на екосистемите 2021-2030 г. предлага възможност за обединяване на усилията за обръщане на деградацията на влажните зони на нашата планета – близо 90% са деградирали от 1700 г. насам.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2673E5F-B280-8D46-AE70-D44BBD0BE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7300" y="4578998"/>
            <a:ext cx="1736912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BD36F18-E7FC-4A46-BCD9-8AE55740A84F}"/>
              </a:ext>
            </a:extLst>
          </p:cNvPr>
          <p:cNvSpPr>
            <a:spLocks noGrp="1"/>
          </p:cNvSpPr>
          <p:nvPr/>
        </p:nvSpPr>
        <p:spPr>
          <a:xfrm>
            <a:off x="1118315" y="1820206"/>
            <a:ext cx="9955369" cy="3101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0" dirty="0" smtClean="0">
                <a:solidFill>
                  <a:srgbClr val="00657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ru-RU" sz="2400" kern="0" dirty="0">
                <a:solidFill>
                  <a:srgbClr val="00657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Разумното и устойчиво </a:t>
            </a:r>
            <a:r>
              <a:rPr lang="ru-RU" sz="2400" kern="0" dirty="0" smtClean="0">
                <a:solidFill>
                  <a:srgbClr val="00657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ползване </a:t>
            </a:r>
            <a:r>
              <a:rPr lang="ru-RU" sz="2400" kern="0" dirty="0">
                <a:solidFill>
                  <a:srgbClr val="00657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влажните зони е не само възможно – то е от решаващо значение за бъдещето на човечеството и планетата. Продължаващото увреждане на тези поддържащи живота екосистеми ще има ужасни последици, ако не действаме сега. В много отношения влажните зони са нашата спасителна линия за бъдещето. И ние трябва да направим необходимите инвестиции на време, капитал — и сърце — за да ги спасим</a:t>
            </a:r>
            <a:r>
              <a:rPr lang="en-US" sz="2400" kern="0" dirty="0" smtClean="0">
                <a:solidFill>
                  <a:srgbClr val="00657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US" sz="2400" kern="0" dirty="0">
              <a:solidFill>
                <a:srgbClr val="00657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2400" kern="0" dirty="0">
              <a:solidFill>
                <a:srgbClr val="00657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algn="r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kern="0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Martha Rojas Urrego</a:t>
            </a:r>
          </a:p>
          <a:p>
            <a:pPr marL="0" marR="0" indent="0" algn="r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kern="0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Secretary General of the Convention on Wetlands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26B43B5-0647-194D-A954-7787E26BB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594" y="5055720"/>
            <a:ext cx="1320800" cy="14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8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98731C-6824-9747-AEB1-BC27D6508D87}"/>
              </a:ext>
            </a:extLst>
          </p:cNvPr>
          <p:cNvSpPr/>
          <p:nvPr/>
        </p:nvSpPr>
        <p:spPr>
          <a:xfrm>
            <a:off x="0" y="0"/>
            <a:ext cx="10972800" cy="1219200"/>
          </a:xfrm>
          <a:prstGeom prst="rect">
            <a:avLst/>
          </a:prstGeom>
          <a:solidFill>
            <a:srgbClr val="76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EB71143-F885-A44F-8E1D-A231577C0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0"/>
            <a:ext cx="1219200" cy="12192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E11051B-EC32-3944-8610-0DDEF976C2F4}"/>
              </a:ext>
            </a:extLst>
          </p:cNvPr>
          <p:cNvSpPr txBox="1">
            <a:spLocks/>
          </p:cNvSpPr>
          <p:nvPr/>
        </p:nvSpPr>
        <p:spPr>
          <a:xfrm>
            <a:off x="715051" y="5774032"/>
            <a:ext cx="8708858" cy="482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kern="0" dirty="0">
                <a:solidFill>
                  <a:srgbClr val="BAD5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#</a:t>
            </a:r>
            <a:r>
              <a:rPr lang="en-US" sz="1600" b="1" kern="0" dirty="0" err="1">
                <a:solidFill>
                  <a:srgbClr val="BAD5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ActForWetlands</a:t>
            </a:r>
            <a:r>
              <a:rPr lang="en-US" sz="1600" b="1" kern="0" dirty="0">
                <a:solidFill>
                  <a:srgbClr val="BAD5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#</a:t>
            </a:r>
            <a:r>
              <a:rPr lang="en-US" sz="1600" b="1" kern="0" dirty="0" err="1">
                <a:solidFill>
                  <a:srgbClr val="BAD5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WorldWetlandsDay</a:t>
            </a:r>
            <a:r>
              <a:rPr lang="en-US" sz="1600" b="1" kern="0" dirty="0">
                <a:solidFill>
                  <a:srgbClr val="BAD5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en-US" sz="1600" b="1" kern="0" dirty="0">
                <a:solidFill>
                  <a:srgbClr val="76ADA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WorldWetlandsDay.org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B0F8468-4205-406E-9481-33761528AD67}"/>
              </a:ext>
            </a:extLst>
          </p:cNvPr>
          <p:cNvSpPr>
            <a:spLocks noGrp="1"/>
          </p:cNvSpPr>
          <p:nvPr/>
        </p:nvSpPr>
        <p:spPr>
          <a:xfrm>
            <a:off x="838538" y="1589088"/>
            <a:ext cx="10514923" cy="4138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g-BG" sz="2400" b="1" dirty="0" smtClean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Възможност всяка година да се обединим за влажните зони</a:t>
            </a:r>
            <a:endParaRPr lang="en-US" sz="2300" b="1" dirty="0">
              <a:solidFill>
                <a:srgbClr val="00657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Обширно събитие, което повишава осведомеността за критичното значение на влажните зони за хората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планетата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Чества се на всеки 2 февруари от 1997 г. от страните по Конвенцията за влажните зони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други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Отбелязва годишнината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Конвенцията за влажните зони - приета през 1971 г. като международен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договор</a:t>
            </a:r>
          </a:p>
          <a:p>
            <a:pPr lvl="2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Първият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от съвременните глобални многостранни споразумения за околната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среда</a:t>
            </a:r>
          </a:p>
          <a:p>
            <a:pPr lvl="2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Единствен, насочен към конкретни екосистеми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влажните зони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първи път ще се отбелязва официално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 егидата 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Организацията на обединените нации ―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прието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международен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ден от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Общото събрание на ООН </a:t>
            </a:r>
            <a:endParaRPr lang="en-US" sz="16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bg-BG" sz="2200" b="1" dirty="0" smtClean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Темата за 2022 г.</a:t>
            </a:r>
            <a:r>
              <a:rPr lang="en-US" sz="2200" b="1" dirty="0" smtClean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bg-BG" sz="2200" b="1" dirty="0" smtClean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Влажните зони за хората и природата</a:t>
            </a:r>
            <a:endParaRPr lang="en-US" sz="2200" b="1" dirty="0">
              <a:solidFill>
                <a:srgbClr val="00657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Спешен призив за по-големи инвестиции на финансов, човешки и политически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капитал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да се опазят влажните зони и да се гарантира, че те се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ползват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разумно и устойчиво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819271-389D-474A-93C8-E40D3CD72DE7}"/>
              </a:ext>
            </a:extLst>
          </p:cNvPr>
          <p:cNvSpPr>
            <a:spLocks noGrp="1"/>
          </p:cNvSpPr>
          <p:nvPr/>
        </p:nvSpPr>
        <p:spPr>
          <a:xfrm>
            <a:off x="876638" y="34131"/>
            <a:ext cx="9972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bg-BG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Световен ден на влажните зони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8BDCFFE-F697-2A44-8A44-21D71C59C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716" y="5308600"/>
            <a:ext cx="20066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DBEA5B-DA0D-744C-AB1E-833412DEEFA4}"/>
              </a:ext>
            </a:extLst>
          </p:cNvPr>
          <p:cNvSpPr/>
          <p:nvPr/>
        </p:nvSpPr>
        <p:spPr>
          <a:xfrm>
            <a:off x="0" y="5715001"/>
            <a:ext cx="12192000" cy="1143000"/>
          </a:xfrm>
          <a:prstGeom prst="rect">
            <a:avLst/>
          </a:prstGeom>
          <a:gradFill flip="none" rotWithShape="1">
            <a:gsLst>
              <a:gs pos="0">
                <a:srgbClr val="B0DBD7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98731C-6824-9747-AEB1-BC27D6508D87}"/>
              </a:ext>
            </a:extLst>
          </p:cNvPr>
          <p:cNvSpPr/>
          <p:nvPr/>
        </p:nvSpPr>
        <p:spPr>
          <a:xfrm>
            <a:off x="0" y="0"/>
            <a:ext cx="10972800" cy="1219200"/>
          </a:xfrm>
          <a:prstGeom prst="rect">
            <a:avLst/>
          </a:prstGeom>
          <a:solidFill>
            <a:srgbClr val="76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EB71143-F885-A44F-8E1D-A231577C0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0"/>
            <a:ext cx="1219200" cy="12192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BAB7D87-E5B0-4A5B-BDF0-5660A25EA0C3}"/>
              </a:ext>
            </a:extLst>
          </p:cNvPr>
          <p:cNvSpPr>
            <a:spLocks noGrp="1"/>
          </p:cNvSpPr>
          <p:nvPr/>
        </p:nvSpPr>
        <p:spPr>
          <a:xfrm>
            <a:off x="859848" y="64407"/>
            <a:ext cx="10515600" cy="998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6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DINPro-Regular"/>
                <a:cs typeface="Arial" panose="020B0604020202020204" pitchFamily="34" charset="0"/>
              </a:rPr>
              <a:t>Естествените влажни зони намаляват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7650E87-1659-4815-8205-3448FF164EC2}"/>
              </a:ext>
            </a:extLst>
          </p:cNvPr>
          <p:cNvSpPr>
            <a:spLocks noGrp="1"/>
          </p:cNvSpPr>
          <p:nvPr/>
        </p:nvSpPr>
        <p:spPr>
          <a:xfrm>
            <a:off x="5317332" y="2253976"/>
            <a:ext cx="5320982" cy="3417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35% </a:t>
            </a:r>
            <a:r>
              <a:rPr lang="bg-BG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влажните зони в света са изчезнали от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1970</a:t>
            </a:r>
            <a:r>
              <a:rPr lang="bg-BG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г.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bg-BG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Влажните зони изчезват </a:t>
            </a:r>
            <a:r>
              <a:rPr lang="bg-BG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три пъти по-бързо от горите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bg-BG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Зависимите от влажните зони видове – растения и животни са изложени на </a:t>
            </a:r>
            <a:r>
              <a:rPr lang="bg-BG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риск от изчезване</a:t>
            </a: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Човешкото благополучие, поминъкът и здравето на планетата са застрашени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CB8C968-2837-422B-8099-B5BDB2C2B517}"/>
              </a:ext>
            </a:extLst>
          </p:cNvPr>
          <p:cNvSpPr txBox="1">
            <a:spLocks/>
          </p:cNvSpPr>
          <p:nvPr/>
        </p:nvSpPr>
        <p:spPr>
          <a:xfrm>
            <a:off x="1242548" y="5939827"/>
            <a:ext cx="9313239" cy="56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r>
              <a:rPr lang="bg-BG" sz="800" dirty="0" smtClean="0">
                <a:effectLst/>
                <a:ea typeface="Times New Roman" panose="02020603050405020304" pitchFamily="18" charset="0"/>
                <a:cs typeface="Raleway" pitchFamily="2" charset="0"/>
              </a:rPr>
              <a:t>Източници</a:t>
            </a:r>
            <a:r>
              <a:rPr lang="en-US" sz="800" dirty="0" smtClean="0">
                <a:effectLst/>
                <a:ea typeface="Times New Roman" panose="02020603050405020304" pitchFamily="18" charset="0"/>
                <a:cs typeface="Raleway" pitchFamily="2" charset="0"/>
              </a:rPr>
              <a:t>:</a:t>
            </a:r>
            <a:endParaRPr lang="en-US" sz="800" dirty="0">
              <a:effectLst/>
              <a:ea typeface="Times New Roman" panose="02020603050405020304" pitchFamily="18" charset="0"/>
              <a:cs typeface="Raleway" pitchFamily="2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r>
              <a:rPr lang="en-US" sz="8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Summary of the Thirteenth Meeting of the Conference of the Parties to the Ramsar Convention on Wetlands | Ramsar</a:t>
            </a:r>
            <a:endParaRPr lang="en-US" sz="800" dirty="0"/>
          </a:p>
          <a:p>
            <a:pPr>
              <a:lnSpc>
                <a:spcPct val="120000"/>
              </a:lnSpc>
              <a:tabLst>
                <a:tab pos="2914650" algn="l"/>
              </a:tabLst>
            </a:pPr>
            <a:r>
              <a:rPr lang="en-US" sz="800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Wetlands – world’s most valuable ecosystem – disappearing three times faster than forests, warns new report | </a:t>
            </a:r>
            <a:r>
              <a:rPr lang="en-US" sz="800" dirty="0" err="1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Ramsar</a:t>
            </a:r>
            <a:endParaRPr lang="en-US" sz="800" dirty="0"/>
          </a:p>
          <a:p>
            <a:pPr>
              <a:lnSpc>
                <a:spcPct val="120000"/>
              </a:lnSpc>
              <a:tabLst>
                <a:tab pos="2914650" algn="l"/>
              </a:tabLst>
            </a:pPr>
            <a:r>
              <a:rPr lang="en-US" sz="800" dirty="0">
                <a:hlinkClick r:id="rId5"/>
              </a:rPr>
              <a:t>Global Wetlands Outlook</a:t>
            </a:r>
            <a:r>
              <a:rPr lang="en-US" sz="800" dirty="0"/>
              <a:t> 2018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endParaRPr lang="en-US" sz="800" dirty="0"/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6669E631-0210-AE46-AFC9-8CB1F1060A27}"/>
              </a:ext>
            </a:extLst>
          </p:cNvPr>
          <p:cNvSpPr txBox="1"/>
          <p:nvPr/>
        </p:nvSpPr>
        <p:spPr>
          <a:xfrm>
            <a:off x="849283" y="1589123"/>
            <a:ext cx="301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b="1" dirty="0" smtClean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Състояние</a:t>
            </a:r>
            <a:r>
              <a:rPr lang="en-GB" b="1" dirty="0" smtClean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dirty="0" smtClean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GB" b="1" dirty="0" smtClean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dirty="0" smtClean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Тенденции</a:t>
            </a:r>
            <a:r>
              <a:rPr lang="en-GB" b="1" dirty="0" smtClean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rgbClr val="0065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136C5DB3-1847-204B-8C31-8B2B8A2F54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283" y="2153607"/>
            <a:ext cx="4318962" cy="273489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B416574-DBF8-DB41-9A4F-6F9F6F0A63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584" y="5168900"/>
            <a:ext cx="3924300" cy="16891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10BFA00-F14F-8B42-A545-2D9DF5AE17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33505" y="715919"/>
            <a:ext cx="858579" cy="91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1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98731C-6824-9747-AEB1-BC27D6508D87}"/>
              </a:ext>
            </a:extLst>
          </p:cNvPr>
          <p:cNvSpPr/>
          <p:nvPr/>
        </p:nvSpPr>
        <p:spPr>
          <a:xfrm>
            <a:off x="0" y="0"/>
            <a:ext cx="10972800" cy="1219200"/>
          </a:xfrm>
          <a:prstGeom prst="rect">
            <a:avLst/>
          </a:prstGeom>
          <a:solidFill>
            <a:srgbClr val="76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EB71143-F885-A44F-8E1D-A231577C0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0"/>
            <a:ext cx="1219200" cy="12192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3CADFB8-4499-6A42-ADF5-1ACDFDD41517}"/>
              </a:ext>
            </a:extLst>
          </p:cNvPr>
          <p:cNvSpPr>
            <a:spLocks noGrp="1"/>
          </p:cNvSpPr>
          <p:nvPr/>
        </p:nvSpPr>
        <p:spPr>
          <a:xfrm>
            <a:off x="333602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Причини за загуба и деградация на влажните зони</a:t>
            </a:r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7287094-931B-FE4B-B1F1-10D1FD54C3BC}"/>
              </a:ext>
            </a:extLst>
          </p:cNvPr>
          <p:cNvSpPr>
            <a:spLocks noGrp="1"/>
          </p:cNvSpPr>
          <p:nvPr/>
        </p:nvSpPr>
        <p:spPr>
          <a:xfrm>
            <a:off x="859105" y="1503708"/>
            <a:ext cx="106669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Устойчивото </a:t>
            </a:r>
            <a:r>
              <a:rPr lang="ru-RU" dirty="0" smtClean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ползване </a:t>
            </a:r>
            <a:r>
              <a:rPr lang="ru-RU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влажните зони изисква разбиране на причините за загубата и деградацията на влажните зони, така че да могат да бъдат </a:t>
            </a:r>
            <a:r>
              <a:rPr lang="ru-RU" dirty="0" smtClean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адресирани</a:t>
            </a:r>
            <a:r>
              <a:rPr lang="en-GB" dirty="0" smtClean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solidFill>
                <a:srgbClr val="0065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9C065AD-EB3C-4F53-B83E-6565F650652F}"/>
              </a:ext>
            </a:extLst>
          </p:cNvPr>
          <p:cNvSpPr txBox="1">
            <a:spLocks/>
          </p:cNvSpPr>
          <p:nvPr/>
        </p:nvSpPr>
        <p:spPr>
          <a:xfrm>
            <a:off x="1278082" y="6139835"/>
            <a:ext cx="6582129" cy="564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r>
              <a:rPr lang="bg-BG" sz="800" dirty="0" smtClean="0">
                <a:ea typeface="Times New Roman" panose="02020603050405020304" pitchFamily="18" charset="0"/>
                <a:cs typeface="Raleway" pitchFamily="2" charset="0"/>
              </a:rPr>
              <a:t>Източници</a:t>
            </a:r>
            <a:r>
              <a:rPr lang="en-US" sz="800" dirty="0" smtClean="0">
                <a:effectLst/>
                <a:ea typeface="Times New Roman" panose="02020603050405020304" pitchFamily="18" charset="0"/>
                <a:cs typeface="Raleway" pitchFamily="2" charset="0"/>
              </a:rPr>
              <a:t>:</a:t>
            </a:r>
            <a:endParaRPr lang="en-US" sz="800" dirty="0">
              <a:effectLst/>
              <a:ea typeface="Times New Roman" panose="02020603050405020304" pitchFamily="18" charset="0"/>
              <a:cs typeface="Raleway" pitchFamily="2" charset="0"/>
            </a:endParaRPr>
          </a:p>
          <a:p>
            <a:pPr>
              <a:lnSpc>
                <a:spcPct val="120000"/>
              </a:lnSpc>
              <a:tabLst>
                <a:tab pos="2914650" algn="l"/>
              </a:tabLst>
            </a:pPr>
            <a:r>
              <a:rPr lang="en-US" sz="800" dirty="0">
                <a:hlinkClick r:id="rId3"/>
              </a:rPr>
              <a:t>Global Wetlands Outlook</a:t>
            </a:r>
            <a:r>
              <a:rPr lang="en-US" sz="800" dirty="0"/>
              <a:t> 2018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endParaRPr lang="en-US" sz="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Raleway" pitchFamily="2" charset="0"/>
            </a:endParaRPr>
          </a:p>
        </p:txBody>
      </p:sp>
      <p:sp>
        <p:nvSpPr>
          <p:cNvPr id="22" name="Oval 12">
            <a:extLst>
              <a:ext uri="{FF2B5EF4-FFF2-40B4-BE49-F238E27FC236}">
                <a16:creationId xmlns:a16="http://schemas.microsoft.com/office/drawing/2014/main" id="{4B45A81E-D170-7449-ABA0-5BFE42AF4514}"/>
              </a:ext>
            </a:extLst>
          </p:cNvPr>
          <p:cNvSpPr/>
          <p:nvPr/>
        </p:nvSpPr>
        <p:spPr>
          <a:xfrm>
            <a:off x="233082" y="2765315"/>
            <a:ext cx="2277036" cy="1564638"/>
          </a:xfrm>
          <a:prstGeom prst="ellipse">
            <a:avLst/>
          </a:prstGeom>
          <a:solidFill>
            <a:srgbClr val="2EB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dirty="0" smtClean="0"/>
              <a:t>Източване</a:t>
            </a:r>
            <a:r>
              <a:rPr lang="en-GB" dirty="0" smtClean="0"/>
              <a:t> </a:t>
            </a:r>
            <a:r>
              <a:rPr lang="bg-BG" dirty="0" smtClean="0"/>
              <a:t>и</a:t>
            </a:r>
            <a:r>
              <a:rPr lang="en-GB" dirty="0" smtClean="0"/>
              <a:t> </a:t>
            </a:r>
            <a:r>
              <a:rPr lang="bg-BG" dirty="0" smtClean="0"/>
              <a:t>запълване</a:t>
            </a:r>
            <a:endParaRPr lang="en-GB" dirty="0"/>
          </a:p>
        </p:txBody>
      </p:sp>
      <p:sp>
        <p:nvSpPr>
          <p:cNvPr id="23" name="Oval 14">
            <a:extLst>
              <a:ext uri="{FF2B5EF4-FFF2-40B4-BE49-F238E27FC236}">
                <a16:creationId xmlns:a16="http://schemas.microsoft.com/office/drawing/2014/main" id="{B2D0C6A9-60B1-4340-B374-8DEC4B7A6B1B}"/>
              </a:ext>
            </a:extLst>
          </p:cNvPr>
          <p:cNvSpPr/>
          <p:nvPr/>
        </p:nvSpPr>
        <p:spPr>
          <a:xfrm>
            <a:off x="4966448" y="2724940"/>
            <a:ext cx="2205317" cy="1605013"/>
          </a:xfrm>
          <a:prstGeom prst="ellipse">
            <a:avLst/>
          </a:prstGeom>
          <a:solidFill>
            <a:srgbClr val="2EB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dirty="0" smtClean="0"/>
              <a:t>Замърсяване</a:t>
            </a:r>
            <a:endParaRPr lang="en-GB" dirty="0"/>
          </a:p>
        </p:txBody>
      </p:sp>
      <p:sp>
        <p:nvSpPr>
          <p:cNvPr id="24" name="Oval 15">
            <a:extLst>
              <a:ext uri="{FF2B5EF4-FFF2-40B4-BE49-F238E27FC236}">
                <a16:creationId xmlns:a16="http://schemas.microsoft.com/office/drawing/2014/main" id="{2B683651-1240-CA43-B620-15FA0CB8C53F}"/>
              </a:ext>
            </a:extLst>
          </p:cNvPr>
          <p:cNvSpPr/>
          <p:nvPr/>
        </p:nvSpPr>
        <p:spPr>
          <a:xfrm>
            <a:off x="7306235" y="2724940"/>
            <a:ext cx="2321859" cy="1605012"/>
          </a:xfrm>
          <a:prstGeom prst="ellipse">
            <a:avLst/>
          </a:prstGeom>
          <a:solidFill>
            <a:srgbClr val="2EB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dirty="0" smtClean="0"/>
              <a:t>Свръх риболов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5" name="Oval 16">
            <a:extLst>
              <a:ext uri="{FF2B5EF4-FFF2-40B4-BE49-F238E27FC236}">
                <a16:creationId xmlns:a16="http://schemas.microsoft.com/office/drawing/2014/main" id="{6A25BA62-C8AA-9D46-9A7B-DFBEEBF14610}"/>
              </a:ext>
            </a:extLst>
          </p:cNvPr>
          <p:cNvSpPr/>
          <p:nvPr/>
        </p:nvSpPr>
        <p:spPr>
          <a:xfrm>
            <a:off x="2581835" y="2724941"/>
            <a:ext cx="2268071" cy="1605011"/>
          </a:xfrm>
          <a:prstGeom prst="ellipse">
            <a:avLst/>
          </a:prstGeom>
          <a:solidFill>
            <a:srgbClr val="2EB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dirty="0" smtClean="0"/>
              <a:t>Прекомерно </a:t>
            </a:r>
            <a:r>
              <a:rPr lang="bg-BG" dirty="0" err="1" smtClean="0"/>
              <a:t>водоползване</a:t>
            </a:r>
            <a:endParaRPr lang="en-GB" dirty="0"/>
          </a:p>
        </p:txBody>
      </p:sp>
      <p:sp>
        <p:nvSpPr>
          <p:cNvPr id="26" name="Oval 17">
            <a:extLst>
              <a:ext uri="{FF2B5EF4-FFF2-40B4-BE49-F238E27FC236}">
                <a16:creationId xmlns:a16="http://schemas.microsoft.com/office/drawing/2014/main" id="{9F16DCB8-520A-D840-A9DA-84CEF0986DFF}"/>
              </a:ext>
            </a:extLst>
          </p:cNvPr>
          <p:cNvSpPr/>
          <p:nvPr/>
        </p:nvSpPr>
        <p:spPr>
          <a:xfrm>
            <a:off x="9805028" y="2724940"/>
            <a:ext cx="2180784" cy="1500300"/>
          </a:xfrm>
          <a:prstGeom prst="ellipse">
            <a:avLst/>
          </a:prstGeom>
          <a:solidFill>
            <a:srgbClr val="2EB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dirty="0" smtClean="0"/>
              <a:t>Климатични промени</a:t>
            </a:r>
            <a:endParaRPr lang="en-GB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70C5842-38D6-8740-A6B0-DFE189A81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928" y="4824768"/>
            <a:ext cx="31242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92208CA-BFEC-1648-AF86-6903AFEF64C2}"/>
              </a:ext>
            </a:extLst>
          </p:cNvPr>
          <p:cNvSpPr/>
          <p:nvPr/>
        </p:nvSpPr>
        <p:spPr>
          <a:xfrm>
            <a:off x="1083138" y="2468058"/>
            <a:ext cx="9889661" cy="3254072"/>
          </a:xfrm>
          <a:prstGeom prst="rect">
            <a:avLst/>
          </a:prstGeom>
          <a:solidFill>
            <a:srgbClr val="BAD578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38B72E4-A606-F141-805C-F384FCBB6854}"/>
              </a:ext>
            </a:extLst>
          </p:cNvPr>
          <p:cNvSpPr>
            <a:spLocks noGrp="1"/>
          </p:cNvSpPr>
          <p:nvPr/>
        </p:nvSpPr>
        <p:spPr>
          <a:xfrm>
            <a:off x="876193" y="-39005"/>
            <a:ext cx="97044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Влажните зони са богати на биологично разнообразие и основни екосистеми </a:t>
            </a:r>
            <a:endParaRPr lang="en-CH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52DB86-4365-7B4B-95D6-030EA6E9DA18}"/>
              </a:ext>
            </a:extLst>
          </p:cNvPr>
          <p:cNvSpPr>
            <a:spLocks noGrp="1"/>
          </p:cNvSpPr>
          <p:nvPr/>
        </p:nvSpPr>
        <p:spPr>
          <a:xfrm>
            <a:off x="1782287" y="1773563"/>
            <a:ext cx="8203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bg-BG" sz="2400" b="1" dirty="0" smtClean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Влажните зони покриват приблизително 6</a:t>
            </a:r>
            <a:r>
              <a:rPr lang="en-US" sz="2200" b="1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bg-BG" sz="2200" b="1" dirty="0" smtClean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сухоземната повърхност на Земята </a:t>
            </a:r>
            <a:endParaRPr lang="en-US" sz="3200" b="1" dirty="0">
              <a:solidFill>
                <a:srgbClr val="0065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2400"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 могат да бъдат соленоводни или сладководни, вътрешни или крайбрежни, естествени или създадени от човека</a:t>
            </a:r>
            <a:r>
              <a:rPr lang="ru-RU" sz="2400" b="1" dirty="0" smtClean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H" sz="2400" b="1" dirty="0" smtClean="0">
              <a:solidFill>
                <a:srgbClr val="0065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1000"/>
              </a:spcAft>
            </a:pP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Сладководни влажни зони</a:t>
            </a:r>
            <a:r>
              <a:rPr lang="en-CH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реки</a:t>
            </a:r>
            <a:r>
              <a:rPr lang="en-CH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езера</a:t>
            </a:r>
            <a:r>
              <a:rPr lang="en-CH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извори</a:t>
            </a:r>
            <a:r>
              <a:rPr lang="en-CH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заливни равнини</a:t>
            </a:r>
            <a:r>
              <a:rPr lang="en-CH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 торфища</a:t>
            </a:r>
            <a:r>
              <a:rPr lang="en-CH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мочурища</a:t>
            </a:r>
            <a:r>
              <a:rPr lang="en-CH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блата</a:t>
            </a:r>
            <a:endParaRPr lang="en-CH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1000"/>
              </a:spcAft>
            </a:pP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Солени влажни зони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естуари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 кални плитчини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солени блата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мангрови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 гори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лагуни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коралови рифове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мидени рифове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1000"/>
              </a:spcAft>
            </a:pP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Създадени от човека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рибарници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оризища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язовири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солници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CH" sz="2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CH" sz="2400" dirty="0"/>
          </a:p>
        </p:txBody>
      </p:sp>
      <p:sp>
        <p:nvSpPr>
          <p:cNvPr id="18" name="ZoneTexte 3">
            <a:extLst>
              <a:ext uri="{FF2B5EF4-FFF2-40B4-BE49-F238E27FC236}">
                <a16:creationId xmlns:a16="http://schemas.microsoft.com/office/drawing/2014/main" id="{9140F04C-0118-A040-8B16-99F1B49BA6A3}"/>
              </a:ext>
            </a:extLst>
          </p:cNvPr>
          <p:cNvSpPr txBox="1"/>
          <p:nvPr/>
        </p:nvSpPr>
        <p:spPr>
          <a:xfrm>
            <a:off x="1948544" y="6527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335D465-4D02-D344-8F9A-230CC26E9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1262" y="1807582"/>
            <a:ext cx="899650" cy="164681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BF27841-480D-BC4F-A4C8-1DD5097D1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532" y="4324007"/>
            <a:ext cx="2250557" cy="246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43F7D2-BBB8-1243-8CC6-BB618F18FA23}"/>
              </a:ext>
            </a:extLst>
          </p:cNvPr>
          <p:cNvSpPr>
            <a:spLocks noGrp="1"/>
          </p:cNvSpPr>
          <p:nvPr/>
        </p:nvSpPr>
        <p:spPr>
          <a:xfrm>
            <a:off x="610272" y="0"/>
            <a:ext cx="11084118" cy="1338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Загубата на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влажни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зони се отразява на хората и планетата</a:t>
            </a:r>
            <a:endParaRPr lang="en-CH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FE4A3D-D166-2B44-B20E-75B384CFDB43}"/>
              </a:ext>
            </a:extLst>
          </p:cNvPr>
          <p:cNvSpPr>
            <a:spLocks noGrp="1"/>
          </p:cNvSpPr>
          <p:nvPr/>
        </p:nvSpPr>
        <p:spPr>
          <a:xfrm>
            <a:off x="842905" y="1514054"/>
            <a:ext cx="5399802" cy="4577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1800" b="1" dirty="0" smtClean="0">
                <a:solidFill>
                  <a:srgbClr val="EBA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Благополучие на човека</a:t>
            </a:r>
            <a:endParaRPr lang="en-GB" sz="1800" b="1" dirty="0">
              <a:solidFill>
                <a:srgbClr val="EBA0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1600" b="1" dirty="0" smtClean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Водна сигурност</a:t>
            </a:r>
            <a:endParaRPr lang="en-US" sz="1600" b="1" dirty="0">
              <a:solidFill>
                <a:srgbClr val="0065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tabLst>
                <a:tab pos="228600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Влажните зони осигуряват почти цялата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прясна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tabLst>
                <a:tab pos="228600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Бъбреците на Земята, богатата на тиня почва на влажните зони и растенията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филтрират вредни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токсини, селскостопански пестициди и промишлени отпадъци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така осигуряват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безопасна вода за пиене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tabLst>
                <a:tab pos="228600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Докладът за водите на ООН (2018 г.)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отчита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влажните зони като базирани на природата решения, които могат да помогнат за подобряване на качеството на водата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tabLst>
                <a:tab pos="228600" algn="l"/>
              </a:tabLs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Вече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2,2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млрд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души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 без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безопасна питейна вода, а 485 000 умират всяка година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Несигурността за вода е в основата на конфликти в поне 45 държави през 2017 г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H" sz="1800" dirty="0"/>
          </a:p>
          <a:p>
            <a:endParaRPr lang="en-CH" sz="1800" dirty="0"/>
          </a:p>
          <a:p>
            <a:pPr marL="0" indent="0">
              <a:buNone/>
            </a:pPr>
            <a:endParaRPr lang="en-CH" sz="1800" dirty="0"/>
          </a:p>
          <a:p>
            <a:pPr marL="0" indent="0">
              <a:buNone/>
            </a:pPr>
            <a:endParaRPr lang="en-CH" sz="18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F43F6B-3A48-4E92-B9D1-D3A1ADE2B965}"/>
              </a:ext>
            </a:extLst>
          </p:cNvPr>
          <p:cNvSpPr txBox="1">
            <a:spLocks/>
          </p:cNvSpPr>
          <p:nvPr/>
        </p:nvSpPr>
        <p:spPr>
          <a:xfrm>
            <a:off x="311449" y="6081023"/>
            <a:ext cx="8991366" cy="1236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r>
              <a:rPr lang="bg-BG" sz="800" dirty="0" smtClean="0">
                <a:ea typeface="Times New Roman" panose="02020603050405020304" pitchFamily="18" charset="0"/>
                <a:cs typeface="Raleway" pitchFamily="2" charset="0"/>
              </a:rPr>
              <a:t>Източници</a:t>
            </a:r>
            <a:r>
              <a:rPr lang="en-US" sz="800" dirty="0" smtClean="0">
                <a:effectLst/>
                <a:ea typeface="Times New Roman" panose="02020603050405020304" pitchFamily="18" charset="0"/>
                <a:cs typeface="Raleway" pitchFamily="2" charset="0"/>
              </a:rPr>
              <a:t>:</a:t>
            </a:r>
            <a:endParaRPr lang="en-US" sz="800" dirty="0">
              <a:effectLst/>
              <a:ea typeface="Times New Roman" panose="02020603050405020304" pitchFamily="18" charset="0"/>
              <a:cs typeface="Raleway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914650" algn="l"/>
              </a:tabLst>
            </a:pPr>
            <a:r>
              <a:rPr lang="en-US" sz="800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factsheet_wetland_restoration_general_e_0.pdf (ramsar.org)</a:t>
            </a:r>
            <a:endParaRPr lang="en-US" sz="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914650" algn="l"/>
              </a:tabLst>
            </a:pPr>
            <a:r>
              <a:rPr lang="en-US" sz="8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 1 (ramsar.org)</a:t>
            </a:r>
            <a:endParaRPr lang="en-US" sz="800" dirty="0">
              <a:effectLst/>
              <a:ea typeface="Times New Roman" panose="02020603050405020304" pitchFamily="18" charset="0"/>
              <a:cs typeface="Raleway" pitchFamily="2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r>
              <a:rPr lang="en-US" sz="800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factsheet_wetland_restoration_peatlands_e.pdf (ramsar.org)</a:t>
            </a:r>
            <a:endParaRPr lang="en-US" sz="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914650" algn="l"/>
              </a:tabLst>
            </a:pPr>
            <a:endParaRPr lang="en-US" sz="800" dirty="0"/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endParaRPr lang="en-US" sz="800" dirty="0"/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endParaRPr lang="en-US" sz="800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914650" algn="l"/>
              </a:tabLst>
            </a:pPr>
            <a:endParaRPr lang="en-US" sz="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914650" algn="l"/>
              </a:tabLst>
            </a:pPr>
            <a:endParaRPr lang="en-US" sz="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914650" algn="l"/>
              </a:tabLst>
            </a:pPr>
            <a:endParaRPr lang="en-US" sz="800" dirty="0">
              <a:solidFill>
                <a:srgbClr val="000000"/>
              </a:solidFill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endParaRPr lang="en-US" sz="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Raleway" pitchFamily="2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A3B061-1CFC-447C-AFF6-1F4840E4274F}"/>
              </a:ext>
            </a:extLst>
          </p:cNvPr>
          <p:cNvSpPr txBox="1">
            <a:spLocks/>
          </p:cNvSpPr>
          <p:nvPr/>
        </p:nvSpPr>
        <p:spPr>
          <a:xfrm>
            <a:off x="6242707" y="1883744"/>
            <a:ext cx="485598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1600" b="1" dirty="0" smtClean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Благополучие и култура</a:t>
            </a:r>
            <a:endParaRPr lang="en-US" sz="1600" b="1" dirty="0">
              <a:solidFill>
                <a:srgbClr val="0065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Влажните зони осигуряват места за отдих,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културни дейности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ползи за психичното здраве, свързани с взаимодействието с природата.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000000"/>
              </a:solidFill>
              <a:effectLst/>
              <a:highlight>
                <a:srgbClr val="FFFF00"/>
              </a:highlight>
              <a:ea typeface="Times New Roman" panose="02020603050405020304" pitchFamily="18" charset="0"/>
              <a:cs typeface="Raleway" pitchFamily="2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3BB6329-2E84-5947-AF08-21FE89FF6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4149" y="3248586"/>
            <a:ext cx="3717851" cy="360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90FFC61-510E-4D7C-8F41-235542BDAEB0}"/>
              </a:ext>
            </a:extLst>
          </p:cNvPr>
          <p:cNvSpPr txBox="1">
            <a:spLocks/>
          </p:cNvSpPr>
          <p:nvPr/>
        </p:nvSpPr>
        <p:spPr>
          <a:xfrm>
            <a:off x="6951728" y="1515789"/>
            <a:ext cx="4992291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bg-BG" sz="1800" b="1" dirty="0" smtClean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Биологично разнообразие</a:t>
            </a:r>
            <a:endParaRPr lang="en-US" sz="1800" b="1" dirty="0">
              <a:solidFill>
                <a:srgbClr val="0065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Georgia" panose="02040502050405020303" pitchFamily="18" charset="0"/>
            </a:endParaRP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от растителните и животински видове в света живеят или се размножават във влажни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зони</a:t>
            </a:r>
          </a:p>
          <a:p>
            <a:pPr>
              <a:lnSpc>
                <a:spcPct val="100000"/>
              </a:lnSpc>
            </a:pPr>
            <a:endParaRPr lang="en-US" sz="1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Богати на хранителни вещества – пренасяни от реки, притоци и вода захранват хранителните вериги</a:t>
            </a:r>
            <a:r>
              <a:rPr lang="en-US" sz="14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endParaRPr lang="en-US" sz="1400" b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&gt;100,000 </a:t>
            </a:r>
            <a:r>
              <a:rPr lang="bg-BG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сладководни видове са идентифицирани във влажните зони</a:t>
            </a:r>
            <a:r>
              <a:rPr lang="en-US" sz="14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на 30% от известните видове риби,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всяка година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откриват 200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 сладководни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вида</a:t>
            </a:r>
            <a:endParaRPr lang="en-US" sz="1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sz="1400" b="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D4833A8-9DE4-4A88-88FF-84C2DE56CC7B}"/>
              </a:ext>
            </a:extLst>
          </p:cNvPr>
          <p:cNvSpPr txBox="1">
            <a:spLocks/>
          </p:cNvSpPr>
          <p:nvPr/>
        </p:nvSpPr>
        <p:spPr>
          <a:xfrm>
            <a:off x="1348303" y="5677377"/>
            <a:ext cx="3002972" cy="1236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r>
              <a:rPr lang="en-US" sz="800" dirty="0">
                <a:effectLst/>
                <a:ea typeface="Times New Roman" panose="02020603050405020304" pitchFamily="18" charset="0"/>
                <a:cs typeface="Raleway" pitchFamily="2" charset="0"/>
              </a:rPr>
              <a:t>Sources: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r>
              <a:rPr lang="en-US" sz="8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WWD19_2Handout_english.indd (ramsar.org)</a:t>
            </a:r>
            <a:endParaRPr lang="en-US" sz="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914650" algn="l"/>
              </a:tabLst>
            </a:pPr>
            <a:r>
              <a:rPr lang="en-US" sz="800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wwd16_hand-outs_desktop_print_eng.pdf (ramsar.org)</a:t>
            </a:r>
            <a:endParaRPr lang="en-US" sz="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914650" algn="l"/>
              </a:tabLst>
            </a:pPr>
            <a:r>
              <a:rPr lang="en-US" sz="800" dirty="0"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Ramsar-50-Factsheet-BIODIVERSITY-English.pdf (ramsar50.org)</a:t>
            </a:r>
            <a:endParaRPr lang="en-US" sz="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914650" algn="l"/>
              </a:tabLst>
            </a:pPr>
            <a:r>
              <a:rPr lang="en-US" sz="800" dirty="0"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Summary of the Thirteenth Meeting of the Conference of the Parties to the Ramsar Convention on Wetlands | Ramsar</a:t>
            </a:r>
            <a:endParaRPr lang="en-US" sz="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2914650" algn="l"/>
              </a:tabLst>
            </a:pPr>
            <a:endParaRPr lang="en-US" sz="800" dirty="0"/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914650" algn="l"/>
              </a:tabLst>
            </a:pPr>
            <a:endParaRPr lang="en-US" sz="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Raleway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A0D9F6-02CC-4281-9F48-4F94757D04EB}"/>
              </a:ext>
            </a:extLst>
          </p:cNvPr>
          <p:cNvSpPr>
            <a:spLocks noGrp="1"/>
          </p:cNvSpPr>
          <p:nvPr/>
        </p:nvSpPr>
        <p:spPr>
          <a:xfrm>
            <a:off x="878232" y="1515789"/>
            <a:ext cx="5827367" cy="4161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bg-BG" sz="1800" b="1" dirty="0" smtClean="0">
                <a:solidFill>
                  <a:srgbClr val="00657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Регулиране на климата и безопасност за хората </a:t>
            </a:r>
            <a:endParaRPr lang="en-US" sz="1800" b="1" dirty="0">
              <a:solidFill>
                <a:srgbClr val="00657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Raleway" pitchFamily="2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657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Влажните зони са </a:t>
            </a:r>
            <a:r>
              <a:rPr lang="ru-RU" sz="1600" b="1" dirty="0">
                <a:solidFill>
                  <a:srgbClr val="00657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естествен щит </a:t>
            </a:r>
            <a:r>
              <a:rPr lang="ru-RU" sz="1600" dirty="0">
                <a:solidFill>
                  <a:srgbClr val="00657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ни </a:t>
            </a:r>
            <a:r>
              <a:rPr lang="ru-RU" sz="1600" b="1" dirty="0">
                <a:solidFill>
                  <a:srgbClr val="00657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помагат да се справим с изменението на климата </a:t>
            </a:r>
            <a:r>
              <a:rPr lang="ru-RU" sz="1600" dirty="0">
                <a:solidFill>
                  <a:srgbClr val="00657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solidFill>
                  <a:srgbClr val="00657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въздействията от това.</a:t>
            </a:r>
            <a:endParaRPr lang="en-US" sz="1600" dirty="0">
              <a:solidFill>
                <a:srgbClr val="0065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Влажните зони предпазват 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60% от </a:t>
            </a: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населението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крайбрежните райони от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бури, урагани и цунами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Всеки декар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континентална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влажна зона поглъща до 1,5 милиона галона вода при наводнения, което помага за намаляване на наводненията и забавяне и облекчаване на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сушите. 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Крайбрежните влажни зони улавят и съхраняват въглерод до 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пъти по-бързо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тропическите дъждовни гори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Торфищата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съхраняват 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около 30%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въглерода на сушата, което се равнява на </a:t>
            </a: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пъти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количеството на всички гори в света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Дренираните торфища и пожарите на торфищата са отговорни за приблизително 4% от глобалните антропогенни емисии на парникови газове.</a:t>
            </a:r>
            <a:endParaRPr lang="en-US" sz="1400" dirty="0"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Raleway" pitchFamily="2" charset="0"/>
            </a:endParaRPr>
          </a:p>
          <a:p>
            <a:pPr marL="0" marR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Raleway" pitchFamily="2" charset="0"/>
            </a:endParaRPr>
          </a:p>
          <a:p>
            <a:pPr lvl="1"/>
            <a:endParaRPr lang="en-US" sz="1400" dirty="0">
              <a:latin typeface="Georgia" panose="02040502050405020303" pitchFamily="18" charset="0"/>
            </a:endParaRP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400" dirty="0"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Raleway" pitchFamily="2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14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  <a:cs typeface="Raleway" pitchFamily="2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1400" dirty="0"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Raleway" pitchFamily="2" charset="0"/>
            </a:endParaRP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2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Raleway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C91C8AA-D4B8-824F-AE01-CBA305CC2656}"/>
              </a:ext>
            </a:extLst>
          </p:cNvPr>
          <p:cNvSpPr>
            <a:spLocks noGrp="1"/>
          </p:cNvSpPr>
          <p:nvPr/>
        </p:nvSpPr>
        <p:spPr>
          <a:xfrm>
            <a:off x="859901" y="-56373"/>
            <a:ext cx="11084118" cy="1338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Загубата на влажни зони се отразява на хората и планетата</a:t>
            </a:r>
            <a:endParaRPr lang="en-CH" sz="3200" b="1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4DFF161-B085-224A-9E1A-1C94C659E1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44" y="2474150"/>
            <a:ext cx="774589" cy="90368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48EE677-E1B7-7044-99A0-8A6809C9B5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3954" y="4833990"/>
            <a:ext cx="114935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>
            <a:extLst>
              <a:ext uri="{FF2B5EF4-FFF2-40B4-BE49-F238E27FC236}">
                <a16:creationId xmlns:a16="http://schemas.microsoft.com/office/drawing/2014/main" id="{CDEECC9C-F6B1-E546-AD04-CEFFF1B6F47C}"/>
              </a:ext>
            </a:extLst>
          </p:cNvPr>
          <p:cNvSpPr/>
          <p:nvPr/>
        </p:nvSpPr>
        <p:spPr>
          <a:xfrm>
            <a:off x="80682" y="2286000"/>
            <a:ext cx="5961530" cy="3594847"/>
          </a:xfrm>
          <a:custGeom>
            <a:avLst/>
            <a:gdLst>
              <a:gd name="connsiteX0" fmla="*/ 259773 w 4821382"/>
              <a:gd name="connsiteY0" fmla="*/ 0 h 2379518"/>
              <a:gd name="connsiteX1" fmla="*/ 4821382 w 4821382"/>
              <a:gd name="connsiteY1" fmla="*/ 831273 h 2379518"/>
              <a:gd name="connsiteX2" fmla="*/ 2161309 w 4821382"/>
              <a:gd name="connsiteY2" fmla="*/ 2379518 h 2379518"/>
              <a:gd name="connsiteX3" fmla="*/ 0 w 4821382"/>
              <a:gd name="connsiteY3" fmla="*/ 1111827 h 2379518"/>
              <a:gd name="connsiteX4" fmla="*/ 259773 w 4821382"/>
              <a:gd name="connsiteY4" fmla="*/ 0 h 237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1382" h="2379518">
                <a:moveTo>
                  <a:pt x="259773" y="0"/>
                </a:moveTo>
                <a:lnTo>
                  <a:pt x="4821382" y="831273"/>
                </a:lnTo>
                <a:lnTo>
                  <a:pt x="2161309" y="2379518"/>
                </a:lnTo>
                <a:lnTo>
                  <a:pt x="0" y="1111827"/>
                </a:lnTo>
                <a:lnTo>
                  <a:pt x="259773" y="0"/>
                </a:lnTo>
                <a:close/>
              </a:path>
            </a:pathLst>
          </a:custGeom>
          <a:solidFill>
            <a:srgbClr val="B0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291C2782-353C-0548-B743-D25B864191D7}"/>
              </a:ext>
            </a:extLst>
          </p:cNvPr>
          <p:cNvSpPr/>
          <p:nvPr/>
        </p:nvSpPr>
        <p:spPr>
          <a:xfrm rot="158471">
            <a:off x="5749270" y="1888168"/>
            <a:ext cx="6291232" cy="2452988"/>
          </a:xfrm>
          <a:custGeom>
            <a:avLst/>
            <a:gdLst>
              <a:gd name="connsiteX0" fmla="*/ 6286500 w 6286500"/>
              <a:gd name="connsiteY0" fmla="*/ 0 h 1766455"/>
              <a:gd name="connsiteX1" fmla="*/ 5683827 w 6286500"/>
              <a:gd name="connsiteY1" fmla="*/ 1766455 h 1766455"/>
              <a:gd name="connsiteX2" fmla="*/ 0 w 6286500"/>
              <a:gd name="connsiteY2" fmla="*/ 1714500 h 1766455"/>
              <a:gd name="connsiteX3" fmla="*/ 1683327 w 6286500"/>
              <a:gd name="connsiteY3" fmla="*/ 498764 h 1766455"/>
              <a:gd name="connsiteX4" fmla="*/ 6286500 w 6286500"/>
              <a:gd name="connsiteY4" fmla="*/ 0 h 176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6500" h="1766455">
                <a:moveTo>
                  <a:pt x="6286500" y="0"/>
                </a:moveTo>
                <a:lnTo>
                  <a:pt x="5683827" y="1766455"/>
                </a:lnTo>
                <a:lnTo>
                  <a:pt x="0" y="1714500"/>
                </a:lnTo>
                <a:lnTo>
                  <a:pt x="1683327" y="498764"/>
                </a:lnTo>
                <a:lnTo>
                  <a:pt x="6286500" y="0"/>
                </a:lnTo>
                <a:close/>
              </a:path>
            </a:pathLst>
          </a:custGeom>
          <a:solidFill>
            <a:srgbClr val="BAD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sp>
        <p:nvSpPr>
          <p:cNvPr id="9" name="Forme libre 8">
            <a:extLst>
              <a:ext uri="{FF2B5EF4-FFF2-40B4-BE49-F238E27FC236}">
                <a16:creationId xmlns:a16="http://schemas.microsoft.com/office/drawing/2014/main" id="{6D3FDAFD-2C12-AF4F-8C6E-31D1E938D532}"/>
              </a:ext>
            </a:extLst>
          </p:cNvPr>
          <p:cNvSpPr/>
          <p:nvPr/>
        </p:nvSpPr>
        <p:spPr>
          <a:xfrm>
            <a:off x="3657601" y="4375189"/>
            <a:ext cx="6262012" cy="2353144"/>
          </a:xfrm>
          <a:custGeom>
            <a:avLst/>
            <a:gdLst>
              <a:gd name="connsiteX0" fmla="*/ 5777345 w 5777345"/>
              <a:gd name="connsiteY0" fmla="*/ 207818 h 1943100"/>
              <a:gd name="connsiteX1" fmla="*/ 5361709 w 5777345"/>
              <a:gd name="connsiteY1" fmla="*/ 1943100 h 1943100"/>
              <a:gd name="connsiteX2" fmla="*/ 0 w 5777345"/>
              <a:gd name="connsiteY2" fmla="*/ 1465118 h 1943100"/>
              <a:gd name="connsiteX3" fmla="*/ 1226127 w 5777345"/>
              <a:gd name="connsiteY3" fmla="*/ 0 h 1943100"/>
              <a:gd name="connsiteX4" fmla="*/ 5777345 w 5777345"/>
              <a:gd name="connsiteY4" fmla="*/ 207818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7345" h="1943100">
                <a:moveTo>
                  <a:pt x="5777345" y="207818"/>
                </a:moveTo>
                <a:lnTo>
                  <a:pt x="5361709" y="1943100"/>
                </a:lnTo>
                <a:lnTo>
                  <a:pt x="0" y="1465118"/>
                </a:lnTo>
                <a:lnTo>
                  <a:pt x="1226127" y="0"/>
                </a:lnTo>
                <a:lnTo>
                  <a:pt x="5777345" y="207818"/>
                </a:lnTo>
                <a:close/>
              </a:path>
            </a:pathLst>
          </a:custGeom>
          <a:solidFill>
            <a:srgbClr val="EBA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D0B84941-C576-8140-9136-4D4286BBEB9E}"/>
              </a:ext>
            </a:extLst>
          </p:cNvPr>
          <p:cNvSpPr txBox="1"/>
          <p:nvPr/>
        </p:nvSpPr>
        <p:spPr>
          <a:xfrm>
            <a:off x="1700218" y="1467797"/>
            <a:ext cx="9299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3600" b="1" dirty="0" smtClean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действия за отговор </a:t>
            </a:r>
            <a:endParaRPr lang="en-GB" sz="3600" b="1" dirty="0">
              <a:solidFill>
                <a:srgbClr val="0065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D3C60E58-D2D1-A643-B6A0-B2F48DA3B31A}"/>
              </a:ext>
            </a:extLst>
          </p:cNvPr>
          <p:cNvSpPr txBox="1"/>
          <p:nvPr/>
        </p:nvSpPr>
        <p:spPr>
          <a:xfrm>
            <a:off x="741044" y="3015878"/>
            <a:ext cx="4057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ОЦЕНЯВАЙТЕ техните многобройни ползи и решения, базирани на природата </a:t>
            </a:r>
            <a:endParaRPr lang="en-GB" sz="2400" dirty="0">
              <a:solidFill>
                <a:srgbClr val="0065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10A0BB87-DF15-5A49-9F7D-AB5C389AFB96}"/>
              </a:ext>
            </a:extLst>
          </p:cNvPr>
          <p:cNvSpPr txBox="1"/>
          <p:nvPr/>
        </p:nvSpPr>
        <p:spPr>
          <a:xfrm>
            <a:off x="5102797" y="4707693"/>
            <a:ext cx="4516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ВЪЗСТАНОВЯВАЙТЕ </a:t>
            </a:r>
            <a:r>
              <a:rPr lang="ru-RU" sz="2400" b="1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съживяване на биологичното разнообразие и </a:t>
            </a:r>
            <a:r>
              <a:rPr lang="ru-RU" sz="2400" b="1" dirty="0" smtClean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живота</a:t>
            </a:r>
            <a:endParaRPr lang="en-GB" sz="2400" dirty="0">
              <a:solidFill>
                <a:srgbClr val="0065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9668C4EE-5FFF-1B44-89D3-C44336EC84A7}"/>
              </a:ext>
            </a:extLst>
          </p:cNvPr>
          <p:cNvSpPr txBox="1"/>
          <p:nvPr/>
        </p:nvSpPr>
        <p:spPr>
          <a:xfrm>
            <a:off x="7361274" y="2674641"/>
            <a:ext cx="4492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УПРАВЛЯВАЙТЕ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разумно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използвайте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устойчиво, за да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 запазите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поддържате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6247C13-B50B-497A-8F09-CA2B48C3EC35}"/>
              </a:ext>
            </a:extLst>
          </p:cNvPr>
          <p:cNvSpPr txBox="1">
            <a:spLocks/>
          </p:cNvSpPr>
          <p:nvPr/>
        </p:nvSpPr>
        <p:spPr>
          <a:xfrm>
            <a:off x="1738318" y="0"/>
            <a:ext cx="89262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Предприемете</a:t>
            </a:r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bg-BG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</a:t>
            </a:r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спиране на загубата на влажни зони 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DBD82BD-57CA-C74F-A4EE-41AB0AE2E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570" y="6086348"/>
            <a:ext cx="841953" cy="56130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6DCAAAD-B3F8-924D-916B-08D32D159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27" y="88900"/>
            <a:ext cx="1304191" cy="113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6">
            <a:extLst>
              <a:ext uri="{FF2B5EF4-FFF2-40B4-BE49-F238E27FC236}">
                <a16:creationId xmlns:a16="http://schemas.microsoft.com/office/drawing/2014/main" id="{4F07ED41-6630-5C4D-8926-BB63F9C15BE8}"/>
              </a:ext>
            </a:extLst>
          </p:cNvPr>
          <p:cNvSpPr txBox="1">
            <a:spLocks/>
          </p:cNvSpPr>
          <p:nvPr/>
        </p:nvSpPr>
        <p:spPr>
          <a:xfrm>
            <a:off x="965800" y="3390935"/>
            <a:ext cx="10720033" cy="1093472"/>
          </a:xfrm>
          <a:prstGeom prst="rect">
            <a:avLst/>
          </a:prstGeom>
          <a:solidFill>
            <a:srgbClr val="B0DBD7">
              <a:alpha val="54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b="1" dirty="0">
              <a:highlight>
                <a:srgbClr val="BAD578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A2062FC-2F10-2B41-A775-7BFDE123ACC9}"/>
              </a:ext>
            </a:extLst>
          </p:cNvPr>
          <p:cNvSpPr>
            <a:spLocks noGrp="1"/>
          </p:cNvSpPr>
          <p:nvPr/>
        </p:nvSpPr>
        <p:spPr>
          <a:xfrm>
            <a:off x="826203" y="1088595"/>
            <a:ext cx="11097605" cy="11486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 цялата история на влажните зони се е гледало като на пустош</a:t>
            </a:r>
            <a:r>
              <a:rPr lang="ru-RU" dirty="0" smtClean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Можем </a:t>
            </a:r>
            <a:r>
              <a:rPr lang="ru-RU" dirty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оценим влажните зони </a:t>
            </a:r>
            <a:r>
              <a:rPr lang="ru-RU" dirty="0" smtClean="0">
                <a:solidFill>
                  <a:srgbClr val="0065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645863A-8F37-A440-9579-FB8E8394CB3B}"/>
              </a:ext>
            </a:extLst>
          </p:cNvPr>
          <p:cNvSpPr>
            <a:spLocks noGrp="1"/>
          </p:cNvSpPr>
          <p:nvPr/>
        </p:nvSpPr>
        <p:spPr>
          <a:xfrm>
            <a:off x="883354" y="2355855"/>
            <a:ext cx="11040454" cy="423320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3365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600" b="1" dirty="0">
                <a:latin typeface="Arial" panose="020B0604020202020204" pitchFamily="34" charset="0"/>
                <a:cs typeface="Arial" panose="020B0604020202020204" pitchFamily="34" charset="0"/>
              </a:rPr>
              <a:t>Признавайки множеството </a:t>
            </a:r>
            <a:r>
              <a:rPr lang="ru-RU" sz="7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ползи </a:t>
            </a:r>
            <a:r>
              <a:rPr lang="ru-RU" sz="7600" b="1" dirty="0">
                <a:latin typeface="Arial" panose="020B0604020202020204" pitchFamily="34" charset="0"/>
                <a:cs typeface="Arial" panose="020B0604020202020204" pitchFamily="34" charset="0"/>
              </a:rPr>
              <a:t>и базирани на природата решения, които </a:t>
            </a:r>
            <a:r>
              <a:rPr lang="ru-RU" sz="7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предоставят:</a:t>
            </a:r>
          </a:p>
          <a:p>
            <a:pPr marL="0" marR="3365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Цялото общество разбира пълния набор от икономически, социално-културни и екологични ползи, стоки и услуги, които </a:t>
            </a:r>
            <a:r>
              <a:rPr lang="ru-RU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предоставят 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влажните зони</a:t>
            </a:r>
            <a:r>
              <a:rPr lang="en-US" sz="6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6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Остойностяване </a:t>
            </a:r>
            <a:r>
              <a:rPr lang="ru-RU" sz="7400" b="1" dirty="0">
                <a:latin typeface="Arial" panose="020B0604020202020204" pitchFamily="34" charset="0"/>
                <a:cs typeface="Arial" panose="020B0604020202020204" pitchFamily="34" charset="0"/>
              </a:rPr>
              <a:t>на важността на влажните зони чрез икономическа оценка</a:t>
            </a:r>
            <a:r>
              <a:rPr lang="en-US" sz="7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7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Оценяването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на паричните ползи и икономическата стойност помага да се убедят вземащите решения, изправени пред компромиси. 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Това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генерира информация за стоките и услугите, които предлагат влажните зони – осигурявайки основа за формиране и анализ на политиката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600" b="1" dirty="0">
                <a:latin typeface="Arial" panose="020B0604020202020204" pitchFamily="34" charset="0"/>
                <a:cs typeface="Arial" panose="020B0604020202020204" pitchFamily="34" charset="0"/>
              </a:rPr>
              <a:t>Гарантиране, че политиките и вземането на решения отразяват пълната стойност на влажните зони</a:t>
            </a:r>
            <a:r>
              <a:rPr lang="en-US" sz="7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7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Включване на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опазването и разумното 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ползване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на влажните зони в националните политически планове и действия – включително определянето на влажни зони с международно значение, инвентаризация на влажни 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зони, както и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закони и политики, които регулират 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дейности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във влажните зони.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bg-BG" sz="3200" dirty="0" smtClean="0">
              <a:latin typeface="Georgia" panose="02040502050405020303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bg-BG" sz="3200" dirty="0" smtClean="0">
                <a:latin typeface="Georgia" panose="02040502050405020303" pitchFamily="18" charset="0"/>
              </a:rPr>
              <a:t>Източници</a:t>
            </a:r>
            <a:r>
              <a:rPr lang="en-US" sz="3200" dirty="0" smtClean="0">
                <a:latin typeface="Georgia" panose="02040502050405020303" pitchFamily="18" charset="0"/>
              </a:rPr>
              <a:t>:</a:t>
            </a:r>
            <a:endParaRPr lang="en-US" sz="3200" dirty="0">
              <a:latin typeface="Georgia" panose="02040502050405020303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>
                <a:latin typeface="Georgia" panose="02040502050405020303" pitchFamily="18" charset="0"/>
                <a:hlinkClick r:id="rId2"/>
              </a:rPr>
              <a:t>TEEB Approach</a:t>
            </a:r>
            <a:r>
              <a:rPr lang="en-US" sz="3200" dirty="0">
                <a:latin typeface="Georgia" panose="02040502050405020303" pitchFamily="18" charset="0"/>
              </a:rPr>
              <a:t> –  </a:t>
            </a:r>
            <a:r>
              <a:rPr lang="en-US" sz="3200" dirty="0">
                <a:latin typeface="Georgia" panose="02040502050405020303" pitchFamily="18" charset="0"/>
                <a:hlinkClick r:id="rId3"/>
              </a:rPr>
              <a:t>Barbier, Acrerman and Knowler, in Economic Valuation of Wetlands: A Guide for Policy Makers and Planner </a:t>
            </a:r>
            <a:endParaRPr lang="en-GB" sz="3200" dirty="0">
              <a:latin typeface="Georgia" panose="02040502050405020303" pitchFamily="18" charset="0"/>
            </a:endParaRPr>
          </a:p>
        </p:txBody>
      </p:sp>
      <p:sp>
        <p:nvSpPr>
          <p:cNvPr id="25" name="Title 6">
            <a:extLst>
              <a:ext uri="{FF2B5EF4-FFF2-40B4-BE49-F238E27FC236}">
                <a16:creationId xmlns:a16="http://schemas.microsoft.com/office/drawing/2014/main" id="{162809EA-824A-FA4B-8C31-31DA69D534C7}"/>
              </a:ext>
            </a:extLst>
          </p:cNvPr>
          <p:cNvSpPr txBox="1">
            <a:spLocks/>
          </p:cNvSpPr>
          <p:nvPr/>
        </p:nvSpPr>
        <p:spPr>
          <a:xfrm>
            <a:off x="0" y="2740"/>
            <a:ext cx="939800" cy="1219349"/>
          </a:xfrm>
          <a:prstGeom prst="rect">
            <a:avLst/>
          </a:prstGeom>
          <a:solidFill>
            <a:srgbClr val="B0DBD7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b="1" dirty="0">
              <a:highlight>
                <a:srgbClr val="BAD578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1">
            <a:extLst>
              <a:ext uri="{FF2B5EF4-FFF2-40B4-BE49-F238E27FC236}">
                <a16:creationId xmlns:a16="http://schemas.microsoft.com/office/drawing/2014/main" id="{769FA345-C078-0B49-9CA0-629E2B273D6C}"/>
              </a:ext>
            </a:extLst>
          </p:cNvPr>
          <p:cNvSpPr txBox="1"/>
          <p:nvPr/>
        </p:nvSpPr>
        <p:spPr>
          <a:xfrm>
            <a:off x="296921" y="258818"/>
            <a:ext cx="818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7556F28-9E4B-1B4C-B73D-6149104E6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6090" y="5387789"/>
            <a:ext cx="1595230" cy="1371600"/>
          </a:xfrm>
          <a:prstGeom prst="rect">
            <a:avLst/>
          </a:prstGeom>
        </p:spPr>
      </p:pic>
      <p:sp>
        <p:nvSpPr>
          <p:cNvPr id="28" name="Title 6">
            <a:extLst>
              <a:ext uri="{FF2B5EF4-FFF2-40B4-BE49-F238E27FC236}">
                <a16:creationId xmlns:a16="http://schemas.microsoft.com/office/drawing/2014/main" id="{F2F36D57-89DC-3E4C-8EA5-4667BF8CA838}"/>
              </a:ext>
            </a:extLst>
          </p:cNvPr>
          <p:cNvSpPr>
            <a:spLocks noGrp="1"/>
          </p:cNvSpPr>
          <p:nvPr/>
        </p:nvSpPr>
        <p:spPr>
          <a:xfrm>
            <a:off x="939800" y="9147"/>
            <a:ext cx="10916444" cy="1275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Оценявайте влажните зони 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28499A3D4EBC46A54B223F15BF4755" ma:contentTypeVersion="14" ma:contentTypeDescription="Create a new document." ma:contentTypeScope="" ma:versionID="d3d5f6b086a7ab15a956499acfa0459b">
  <xsd:schema xmlns:xsd="http://www.w3.org/2001/XMLSchema" xmlns:xs="http://www.w3.org/2001/XMLSchema" xmlns:p="http://schemas.microsoft.com/office/2006/metadata/properties" xmlns:ns3="682f1ccd-e5c5-43c9-b9d9-dd72e0a643d0" xmlns:ns4="75035800-fbd9-4494-bf62-86cc10c5d50d" targetNamespace="http://schemas.microsoft.com/office/2006/metadata/properties" ma:root="true" ma:fieldsID="511bc48eb78312e8c3260c6625d820ce" ns3:_="" ns4:_="">
    <xsd:import namespace="682f1ccd-e5c5-43c9-b9d9-dd72e0a643d0"/>
    <xsd:import namespace="75035800-fbd9-4494-bf62-86cc10c5d5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f1ccd-e5c5-43c9-b9d9-dd72e0a64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35800-fbd9-4494-bf62-86cc10c5d50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14DEC0-F9D9-4A49-8D4C-D0B1FA58B8DC}">
  <ds:schemaRefs>
    <ds:schemaRef ds:uri="http://purl.org/dc/elements/1.1/"/>
    <ds:schemaRef ds:uri="http://schemas.microsoft.com/office/2006/metadata/properties"/>
    <ds:schemaRef ds:uri="682f1ccd-e5c5-43c9-b9d9-dd72e0a643d0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5035800-fbd9-4494-bf62-86cc10c5d50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812F664-61FA-4F5A-81D5-194DE546B1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2f1ccd-e5c5-43c9-b9d9-dd72e0a643d0"/>
    <ds:schemaRef ds:uri="75035800-fbd9-4494-bf62-86cc10c5d5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5B054F-8548-473B-9AE2-82DB7B4EFC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2360</TotalTime>
  <Words>1322</Words>
  <Application>Microsoft Office PowerPoint</Application>
  <PresentationFormat>Widescreen</PresentationFormat>
  <Paragraphs>159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DINPro-Regular</vt:lpstr>
      <vt:lpstr>Georgia</vt:lpstr>
      <vt:lpstr>Raleway</vt:lpstr>
      <vt:lpstr>Symbol</vt:lpstr>
      <vt:lpstr>Times New Roman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Wetlands</dc:title>
  <dc:creator>Damien Gallay</dc:creator>
  <cp:lastModifiedBy>Windows User</cp:lastModifiedBy>
  <cp:revision>134</cp:revision>
  <cp:lastPrinted>2021-11-25T14:43:02Z</cp:lastPrinted>
  <dcterms:created xsi:type="dcterms:W3CDTF">2021-11-23T15:20:39Z</dcterms:created>
  <dcterms:modified xsi:type="dcterms:W3CDTF">2022-01-28T15:12:51Z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0x0101009528499A3D4EBC46A54B223F15BF4755</vt:lpwstr>
  </property>
</Properties>
</file>